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57" r:id="rId5"/>
    <p:sldId id="263" r:id="rId6"/>
    <p:sldId id="264" r:id="rId7"/>
    <p:sldId id="266" r:id="rId8"/>
    <p:sldId id="273" r:id="rId9"/>
    <p:sldId id="277" r:id="rId10"/>
    <p:sldId id="278" r:id="rId11"/>
    <p:sldId id="272" r:id="rId12"/>
    <p:sldId id="275" r:id="rId13"/>
    <p:sldId id="280" r:id="rId14"/>
    <p:sldId id="282" r:id="rId15"/>
    <p:sldId id="279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07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15BC3-1EC4-9346-3AD1-41A90710DCF4}" v="17" dt="2021-08-31T17:21:41.405"/>
    <p1510:client id="{0CF749EB-10B8-8A2D-81B5-9C833BDABA5F}" v="77" dt="2021-08-31T20:00:48.921"/>
    <p1510:client id="{1406C737-4711-EE40-A034-22727E12A002}" vWet="2" dt="2023-08-31T18:00:52.685"/>
    <p1510:client id="{18891E35-68FC-AEAE-3CE5-0D8E10FF2DAF}" v="163" dt="2021-09-02T16:31:59.365"/>
    <p1510:client id="{2BE11935-6F35-4D45-9F91-A001A6AA441A}" v="212" dt="2023-08-31T18:08:14.802"/>
    <p1510:client id="{3DCD736A-E971-BE1C-CE20-E1D4C2CEC269}" v="520" dt="2021-08-31T19:42:39.325"/>
    <p1510:client id="{5F2E8F01-1214-6873-D3E0-E0799FAB45E5}" v="1" dt="2021-09-09T17:09:51.129"/>
    <p1510:client id="{6CC78127-DC4F-448D-88BB-DF52AB30FC12}" v="3" dt="2023-09-05T17:51:10.005"/>
    <p1510:client id="{D86562C3-FC8F-D43A-7688-BCB364DD80CB}" v="95" dt="2021-09-02T22:14:17.909"/>
    <p1510:client id="{F6A35A0A-BFF0-624D-8BA1-63E17353C506}" v="112" dt="2021-08-31T20:14:58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i, Antonio [USA]" userId="S::617472@bah.com::bd25bfef-0d66-4b8c-bf57-7f7404de21a3" providerId="AD" clId="Web-{6CC78127-DC4F-448D-88BB-DF52AB30FC12}"/>
    <pc:docChg chg="modSld">
      <pc:chgData name="Trani, Antonio [USA]" userId="S::617472@bah.com::bd25bfef-0d66-4b8c-bf57-7f7404de21a3" providerId="AD" clId="Web-{6CC78127-DC4F-448D-88BB-DF52AB30FC12}" dt="2023-09-05T17:51:08.395" v="1" actId="20577"/>
      <pc:docMkLst>
        <pc:docMk/>
      </pc:docMkLst>
      <pc:sldChg chg="modSp">
        <pc:chgData name="Trani, Antonio [USA]" userId="S::617472@bah.com::bd25bfef-0d66-4b8c-bf57-7f7404de21a3" providerId="AD" clId="Web-{6CC78127-DC4F-448D-88BB-DF52AB30FC12}" dt="2023-09-05T17:51:08.395" v="1" actId="20577"/>
        <pc:sldMkLst>
          <pc:docMk/>
          <pc:sldMk cId="130720198" sldId="257"/>
        </pc:sldMkLst>
        <pc:spChg chg="mod">
          <ac:chgData name="Trani, Antonio [USA]" userId="S::617472@bah.com::bd25bfef-0d66-4b8c-bf57-7f7404de21a3" providerId="AD" clId="Web-{6CC78127-DC4F-448D-88BB-DF52AB30FC12}" dt="2023-09-05T17:51:08.395" v="1" actId="20577"/>
          <ac:spMkLst>
            <pc:docMk/>
            <pc:sldMk cId="130720198" sldId="257"/>
            <ac:spMk id="5" creationId="{53E709CF-76AF-EF49-8208-F494A1AD84EF}"/>
          </ac:spMkLst>
        </pc:spChg>
      </pc:sldChg>
    </pc:docChg>
  </pc:docChgLst>
  <pc:docChgLst>
    <pc:chgData name="Trani, Antonio [USA]" userId="S::617472@bah.com::bd25bfef-0d66-4b8c-bf57-7f7404de21a3" providerId="AD" clId="Web-{2BE11935-6F35-4D45-9F91-A001A6AA441A}"/>
    <pc:docChg chg="delSld modSld">
      <pc:chgData name="Trani, Antonio [USA]" userId="S::617472@bah.com::bd25bfef-0d66-4b8c-bf57-7f7404de21a3" providerId="AD" clId="Web-{2BE11935-6F35-4D45-9F91-A001A6AA441A}" dt="2023-08-31T18:08:14.802" v="207" actId="1076"/>
      <pc:docMkLst>
        <pc:docMk/>
      </pc:docMkLst>
      <pc:sldChg chg="modSp">
        <pc:chgData name="Trani, Antonio [USA]" userId="S::617472@bah.com::bd25bfef-0d66-4b8c-bf57-7f7404de21a3" providerId="AD" clId="Web-{2BE11935-6F35-4D45-9F91-A001A6AA441A}" dt="2023-08-31T18:01:04.352" v="27" actId="20577"/>
        <pc:sldMkLst>
          <pc:docMk/>
          <pc:sldMk cId="93225208" sldId="266"/>
        </pc:sldMkLst>
        <pc:spChg chg="mod">
          <ac:chgData name="Trani, Antonio [USA]" userId="S::617472@bah.com::bd25bfef-0d66-4b8c-bf57-7f7404de21a3" providerId="AD" clId="Web-{2BE11935-6F35-4D45-9F91-A001A6AA441A}" dt="2023-08-31T18:01:04.352" v="27" actId="20577"/>
          <ac:spMkLst>
            <pc:docMk/>
            <pc:sldMk cId="93225208" sldId="266"/>
            <ac:spMk id="3" creationId="{F6FABA1E-BD3C-794A-89BF-6DCD076CC568}"/>
          </ac:spMkLst>
        </pc:spChg>
      </pc:sldChg>
      <pc:sldChg chg="del">
        <pc:chgData name="Trani, Antonio [USA]" userId="S::617472@bah.com::bd25bfef-0d66-4b8c-bf57-7f7404de21a3" providerId="AD" clId="Web-{2BE11935-6F35-4D45-9F91-A001A6AA441A}" dt="2023-08-31T18:03:41.294" v="114"/>
        <pc:sldMkLst>
          <pc:docMk/>
          <pc:sldMk cId="1987326543" sldId="267"/>
        </pc:sldMkLst>
      </pc:sldChg>
      <pc:sldChg chg="del">
        <pc:chgData name="Trani, Antonio [USA]" userId="S::617472@bah.com::bd25bfef-0d66-4b8c-bf57-7f7404de21a3" providerId="AD" clId="Web-{2BE11935-6F35-4D45-9F91-A001A6AA441A}" dt="2023-08-31T18:03:49.873" v="115"/>
        <pc:sldMkLst>
          <pc:docMk/>
          <pc:sldMk cId="2826975495" sldId="268"/>
        </pc:sldMkLst>
      </pc:sldChg>
      <pc:sldChg chg="del">
        <pc:chgData name="Trani, Antonio [USA]" userId="S::617472@bah.com::bd25bfef-0d66-4b8c-bf57-7f7404de21a3" providerId="AD" clId="Web-{2BE11935-6F35-4D45-9F91-A001A6AA441A}" dt="2023-08-31T18:01:14.118" v="28"/>
        <pc:sldMkLst>
          <pc:docMk/>
          <pc:sldMk cId="3801992477" sldId="271"/>
        </pc:sldMkLst>
      </pc:sldChg>
      <pc:sldChg chg="delSp modSp">
        <pc:chgData name="Trani, Antonio [USA]" userId="S::617472@bah.com::bd25bfef-0d66-4b8c-bf57-7f7404de21a3" providerId="AD" clId="Web-{2BE11935-6F35-4D45-9F91-A001A6AA441A}" dt="2023-08-31T18:01:39.666" v="53"/>
        <pc:sldMkLst>
          <pc:docMk/>
          <pc:sldMk cId="3886475355" sldId="272"/>
        </pc:sldMkLst>
        <pc:spChg chg="mod">
          <ac:chgData name="Trani, Antonio [USA]" userId="S::617472@bah.com::bd25bfef-0d66-4b8c-bf57-7f7404de21a3" providerId="AD" clId="Web-{2BE11935-6F35-4D45-9F91-A001A6AA441A}" dt="2023-08-31T18:01:30.228" v="50" actId="20577"/>
          <ac:spMkLst>
            <pc:docMk/>
            <pc:sldMk cId="3886475355" sldId="272"/>
            <ac:spMk id="3" creationId="{F6FABA1E-BD3C-794A-89BF-6DCD076CC568}"/>
          </ac:spMkLst>
        </pc:spChg>
        <pc:spChg chg="del">
          <ac:chgData name="Trani, Antonio [USA]" userId="S::617472@bah.com::bd25bfef-0d66-4b8c-bf57-7f7404de21a3" providerId="AD" clId="Web-{2BE11935-6F35-4D45-9F91-A001A6AA441A}" dt="2023-08-31T18:01:35.744" v="51"/>
          <ac:spMkLst>
            <pc:docMk/>
            <pc:sldMk cId="3886475355" sldId="272"/>
            <ac:spMk id="7" creationId="{6851F757-1B4D-8443-959E-7D377726225D}"/>
          </ac:spMkLst>
        </pc:spChg>
        <pc:picChg chg="del">
          <ac:chgData name="Trani, Antonio [USA]" userId="S::617472@bah.com::bd25bfef-0d66-4b8c-bf57-7f7404de21a3" providerId="AD" clId="Web-{2BE11935-6F35-4D45-9F91-A001A6AA441A}" dt="2023-08-31T18:01:39.666" v="53"/>
          <ac:picMkLst>
            <pc:docMk/>
            <pc:sldMk cId="3886475355" sldId="272"/>
            <ac:picMk id="5" creationId="{975CE33A-339A-3449-9430-32946E508058}"/>
          </ac:picMkLst>
        </pc:picChg>
        <pc:picChg chg="del">
          <ac:chgData name="Trani, Antonio [USA]" userId="S::617472@bah.com::bd25bfef-0d66-4b8c-bf57-7f7404de21a3" providerId="AD" clId="Web-{2BE11935-6F35-4D45-9F91-A001A6AA441A}" dt="2023-08-31T18:01:38.384" v="52"/>
          <ac:picMkLst>
            <pc:docMk/>
            <pc:sldMk cId="3886475355" sldId="272"/>
            <ac:picMk id="10" creationId="{BD509606-5018-8841-B8BF-6C49E7A94A0E}"/>
          </ac:picMkLst>
        </pc:picChg>
      </pc:sldChg>
      <pc:sldChg chg="modSp">
        <pc:chgData name="Trani, Antonio [USA]" userId="S::617472@bah.com::bd25bfef-0d66-4b8c-bf57-7f7404de21a3" providerId="AD" clId="Web-{2BE11935-6F35-4D45-9F91-A001A6AA441A}" dt="2023-08-31T18:03:24.653" v="113" actId="20577"/>
        <pc:sldMkLst>
          <pc:docMk/>
          <pc:sldMk cId="1333600422" sldId="275"/>
        </pc:sldMkLst>
        <pc:spChg chg="mod">
          <ac:chgData name="Trani, Antonio [USA]" userId="S::617472@bah.com::bd25bfef-0d66-4b8c-bf57-7f7404de21a3" providerId="AD" clId="Web-{2BE11935-6F35-4D45-9F91-A001A6AA441A}" dt="2023-08-31T18:03:24.653" v="113" actId="20577"/>
          <ac:spMkLst>
            <pc:docMk/>
            <pc:sldMk cId="1333600422" sldId="275"/>
            <ac:spMk id="3" creationId="{F6FABA1E-BD3C-794A-89BF-6DCD076CC568}"/>
          </ac:spMkLst>
        </pc:spChg>
      </pc:sldChg>
      <pc:sldChg chg="delSp modSp">
        <pc:chgData name="Trani, Antonio [USA]" userId="S::617472@bah.com::bd25bfef-0d66-4b8c-bf57-7f7404de21a3" providerId="AD" clId="Web-{2BE11935-6F35-4D45-9F91-A001A6AA441A}" dt="2023-08-31T18:08:14.802" v="207" actId="1076"/>
        <pc:sldMkLst>
          <pc:docMk/>
          <pc:sldMk cId="256719588" sldId="279"/>
        </pc:sldMkLst>
        <pc:spChg chg="mod">
          <ac:chgData name="Trani, Antonio [USA]" userId="S::617472@bah.com::bd25bfef-0d66-4b8c-bf57-7f7404de21a3" providerId="AD" clId="Web-{2BE11935-6F35-4D45-9F91-A001A6AA441A}" dt="2023-08-31T18:06:55.894" v="194" actId="20577"/>
          <ac:spMkLst>
            <pc:docMk/>
            <pc:sldMk cId="256719588" sldId="279"/>
            <ac:spMk id="6" creationId="{3AFF777E-893B-457C-96D9-309EEA31F453}"/>
          </ac:spMkLst>
        </pc:spChg>
        <pc:spChg chg="del mod">
          <ac:chgData name="Trani, Antonio [USA]" userId="S::617472@bah.com::bd25bfef-0d66-4b8c-bf57-7f7404de21a3" providerId="AD" clId="Web-{2BE11935-6F35-4D45-9F91-A001A6AA441A}" dt="2023-08-31T18:06:42.659" v="190"/>
          <ac:spMkLst>
            <pc:docMk/>
            <pc:sldMk cId="256719588" sldId="279"/>
            <ac:spMk id="14" creationId="{1436BC19-E301-48DD-8BB2-4BE0175886F6}"/>
          </ac:spMkLst>
        </pc:spChg>
        <pc:spChg chg="mod">
          <ac:chgData name="Trani, Antonio [USA]" userId="S::617472@bah.com::bd25bfef-0d66-4b8c-bf57-7f7404de21a3" providerId="AD" clId="Web-{2BE11935-6F35-4D45-9F91-A001A6AA441A}" dt="2023-08-31T18:06:02.986" v="163" actId="1076"/>
          <ac:spMkLst>
            <pc:docMk/>
            <pc:sldMk cId="256719588" sldId="279"/>
            <ac:spMk id="15" creationId="{38BECAA7-463F-49E2-B882-389D7CA37162}"/>
          </ac:spMkLst>
        </pc:spChg>
        <pc:spChg chg="mod">
          <ac:chgData name="Trani, Antonio [USA]" userId="S::617472@bah.com::bd25bfef-0d66-4b8c-bf57-7f7404de21a3" providerId="AD" clId="Web-{2BE11935-6F35-4D45-9F91-A001A6AA441A}" dt="2023-08-31T18:06:35.424" v="189" actId="20577"/>
          <ac:spMkLst>
            <pc:docMk/>
            <pc:sldMk cId="256719588" sldId="279"/>
            <ac:spMk id="16" creationId="{2C9A190F-91CB-4633-95B9-B95F9EA286A6}"/>
          </ac:spMkLst>
        </pc:spChg>
        <pc:spChg chg="mod">
          <ac:chgData name="Trani, Antonio [USA]" userId="S::617472@bah.com::bd25bfef-0d66-4b8c-bf57-7f7404de21a3" providerId="AD" clId="Web-{2BE11935-6F35-4D45-9F91-A001A6AA441A}" dt="2023-08-31T18:07:28.926" v="200" actId="1076"/>
          <ac:spMkLst>
            <pc:docMk/>
            <pc:sldMk cId="256719588" sldId="279"/>
            <ac:spMk id="18" creationId="{DC0043D5-5EDB-4D19-BF6E-5D491AE419A2}"/>
          </ac:spMkLst>
        </pc:spChg>
        <pc:spChg chg="mod">
          <ac:chgData name="Trani, Antonio [USA]" userId="S::617472@bah.com::bd25bfef-0d66-4b8c-bf57-7f7404de21a3" providerId="AD" clId="Web-{2BE11935-6F35-4D45-9F91-A001A6AA441A}" dt="2023-08-31T18:08:14.802" v="207" actId="1076"/>
          <ac:spMkLst>
            <pc:docMk/>
            <pc:sldMk cId="256719588" sldId="279"/>
            <ac:spMk id="22" creationId="{C483F257-F1CE-43E4-B69C-B88C4F7BA638}"/>
          </ac:spMkLst>
        </pc:spChg>
        <pc:spChg chg="mod">
          <ac:chgData name="Trani, Antonio [USA]" userId="S::617472@bah.com::bd25bfef-0d66-4b8c-bf57-7f7404de21a3" providerId="AD" clId="Web-{2BE11935-6F35-4D45-9F91-A001A6AA441A}" dt="2023-08-31T18:07:52.333" v="204" actId="20577"/>
          <ac:spMkLst>
            <pc:docMk/>
            <pc:sldMk cId="256719588" sldId="279"/>
            <ac:spMk id="26" creationId="{7A52C097-1A15-4C34-A1F7-DE243F715ADC}"/>
          </ac:spMkLst>
        </pc:spChg>
        <pc:spChg chg="mod">
          <ac:chgData name="Trani, Antonio [USA]" userId="S::617472@bah.com::bd25bfef-0d66-4b8c-bf57-7f7404de21a3" providerId="AD" clId="Web-{2BE11935-6F35-4D45-9F91-A001A6AA441A}" dt="2023-08-31T18:07:45.301" v="203" actId="1076"/>
          <ac:spMkLst>
            <pc:docMk/>
            <pc:sldMk cId="256719588" sldId="279"/>
            <ac:spMk id="27" creationId="{811D88AA-A321-A340-AF29-E6BE61A68803}"/>
          </ac:spMkLst>
        </pc:spChg>
        <pc:cxnChg chg="mod">
          <ac:chgData name="Trani, Antonio [USA]" userId="S::617472@bah.com::bd25bfef-0d66-4b8c-bf57-7f7404de21a3" providerId="AD" clId="Web-{2BE11935-6F35-4D45-9F91-A001A6AA441A}" dt="2023-08-31T18:05:53.564" v="159" actId="14100"/>
          <ac:cxnSpMkLst>
            <pc:docMk/>
            <pc:sldMk cId="256719588" sldId="279"/>
            <ac:cxnSpMk id="9" creationId="{937AB46D-4B9B-4B39-8385-8E74DA8F04B1}"/>
          </ac:cxnSpMkLst>
        </pc:cxnChg>
        <pc:cxnChg chg="del">
          <ac:chgData name="Trani, Antonio [USA]" userId="S::617472@bah.com::bd25bfef-0d66-4b8c-bf57-7f7404de21a3" providerId="AD" clId="Web-{2BE11935-6F35-4D45-9F91-A001A6AA441A}" dt="2023-08-31T18:06:44.409" v="191"/>
          <ac:cxnSpMkLst>
            <pc:docMk/>
            <pc:sldMk cId="256719588" sldId="279"/>
            <ac:cxnSpMk id="13" creationId="{6A8DB53E-9B38-4753-9B3C-B754282A6E9A}"/>
          </ac:cxnSpMkLst>
        </pc:cxnChg>
        <pc:cxnChg chg="mod">
          <ac:chgData name="Trani, Antonio [USA]" userId="S::617472@bah.com::bd25bfef-0d66-4b8c-bf57-7f7404de21a3" providerId="AD" clId="Web-{2BE11935-6F35-4D45-9F91-A001A6AA441A}" dt="2023-08-31T18:07:19.613" v="199" actId="1076"/>
          <ac:cxnSpMkLst>
            <pc:docMk/>
            <pc:sldMk cId="256719588" sldId="279"/>
            <ac:cxnSpMk id="19" creationId="{2164F0E1-F4D3-440D-A97A-81EBDD8E921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C6FC9-4EFB-F243-9457-43D583E2B77F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20576-4538-5148-9181-C393FA799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8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important aspect of this Data Science Challenge is to Challenge ourselves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0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/>
              <a:t>Pre- Season</a:t>
            </a:r>
            <a:endParaRPr lang="en-US"/>
          </a:p>
          <a:p>
            <a:r>
              <a:rPr lang="en-US"/>
              <a:t>Tell League Managers about interest and team composition before Week 4</a:t>
            </a:r>
            <a:endParaRPr lang="en-US">
              <a:cs typeface="Calibri"/>
            </a:endParaRPr>
          </a:p>
          <a:p>
            <a:r>
              <a:rPr lang="en-US"/>
              <a:t>Venmo League managers $10</a:t>
            </a:r>
            <a:endParaRPr lang="en-US">
              <a:cs typeface="Calibri"/>
            </a:endParaRPr>
          </a:p>
          <a:p>
            <a:r>
              <a:rPr lang="en-US"/>
              <a:t>Receive invite to Slack Channel/OneDrive</a:t>
            </a:r>
            <a:endParaRPr lang="en-US">
              <a:cs typeface="Calibri"/>
            </a:endParaRPr>
          </a:p>
          <a:p>
            <a:r>
              <a:rPr lang="en-US"/>
              <a:t>Pre-season meeting with every model team</a:t>
            </a:r>
            <a:endParaRPr lang="en-US">
              <a:cs typeface="Calibri"/>
            </a:endParaRPr>
          </a:p>
          <a:p>
            <a:r>
              <a:rPr lang="en-US" b="1" u="sng"/>
              <a:t>During the Week</a:t>
            </a:r>
            <a:endParaRPr lang="en-US"/>
          </a:p>
          <a:p>
            <a:r>
              <a:rPr lang="en-US"/>
              <a:t>NFL games run Thursday night to Monday night</a:t>
            </a:r>
            <a:endParaRPr lang="en-US">
              <a:cs typeface="Calibri"/>
            </a:endParaRPr>
          </a:p>
          <a:p>
            <a:r>
              <a:rPr lang="en-US"/>
              <a:t>FanDuel Salaries posted on Wednesday in OneDrive Excel sheet</a:t>
            </a:r>
            <a:endParaRPr lang="en-US">
              <a:cs typeface="Calibri"/>
            </a:endParaRPr>
          </a:p>
          <a:p>
            <a:r>
              <a:rPr lang="en-US"/>
              <a:t>Players post selections on Thursday in OneDrive Excel sheet</a:t>
            </a:r>
            <a:endParaRPr lang="en-US">
              <a:cs typeface="Calibri"/>
            </a:endParaRPr>
          </a:p>
          <a:p>
            <a:r>
              <a:rPr lang="en-US"/>
              <a:t>League managers update weekly scores/money earned</a:t>
            </a:r>
            <a:endParaRPr lang="en-US">
              <a:cs typeface="Calibri"/>
            </a:endParaRPr>
          </a:p>
          <a:p>
            <a:r>
              <a:rPr lang="en-US" b="1" u="sng"/>
              <a:t>End-of-Season</a:t>
            </a:r>
            <a:endParaRPr lang="en-US"/>
          </a:p>
          <a:p>
            <a:r>
              <a:rPr lang="en-US"/>
              <a:t>After action meeting at the end to discuss models</a:t>
            </a:r>
            <a:endParaRPr lang="en-US">
              <a:cs typeface="Calibri"/>
            </a:endParaRPr>
          </a:p>
          <a:p>
            <a:r>
              <a:rPr lang="en-US"/>
              <a:t>Award best model prize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8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3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8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3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1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18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 Draft on weekly basis?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23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Draft on weekly basis?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Fantasy pros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Draft on weekly basis?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Fantasy pros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20576-4538-5148-9181-C393FA7999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5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4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4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19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60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5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9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4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6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3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8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2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4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7A12147-4F48-0142-953C-C447F6FB05A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381CF8B-C2BA-C24C-BEE4-57FD6D47F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0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5D5AA8-006B-6F4D-949C-FE13BBCF9B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807E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0A3933-C487-1E42-8109-3EB50E5361D9}"/>
              </a:ext>
            </a:extLst>
          </p:cNvPr>
          <p:cNvSpPr/>
          <p:nvPr/>
        </p:nvSpPr>
        <p:spPr>
          <a:xfrm>
            <a:off x="339295" y="352167"/>
            <a:ext cx="11513409" cy="6153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E709CF-76AF-EF49-8208-F494A1AD84EF}"/>
              </a:ext>
            </a:extLst>
          </p:cNvPr>
          <p:cNvSpPr txBox="1">
            <a:spLocks/>
          </p:cNvSpPr>
          <p:nvPr/>
        </p:nvSpPr>
        <p:spPr>
          <a:xfrm>
            <a:off x="259491" y="1992826"/>
            <a:ext cx="11823358" cy="2872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800" b="1" dirty="0">
                <a:latin typeface="Abadi MT Condensed Light"/>
              </a:rPr>
              <a:t>Fantasy Football</a:t>
            </a:r>
          </a:p>
          <a:p>
            <a:pPr algn="ctr"/>
            <a:r>
              <a:rPr lang="en-US" sz="4800" i="1" dirty="0">
                <a:latin typeface="Abadi MT Condensed Light"/>
              </a:rPr>
              <a:t>Data Science Challenge</a:t>
            </a:r>
          </a:p>
          <a:p>
            <a:pPr algn="ctr"/>
            <a:r>
              <a:rPr lang="en-US" sz="1400" i="1" dirty="0">
                <a:latin typeface="Abadi MT Condensed Light"/>
              </a:rPr>
              <a:t>September 2023</a:t>
            </a:r>
            <a:endParaRPr lang="en-US" sz="1400" i="1" dirty="0">
              <a:latin typeface="Abadi MT Condensed Light" panose="020B0306030101010103" pitchFamily="34" charset="77"/>
            </a:endParaRPr>
          </a:p>
          <a:p>
            <a:pPr algn="ctr"/>
            <a:endParaRPr lang="en-US" sz="68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345AC-1165-9A47-B9CD-5CFD12FED6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0">
            <a:solidFill>
              <a:srgbClr val="018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E674AE-0DD2-1F4A-8935-CA8A92822D64}"/>
              </a:ext>
            </a:extLst>
          </p:cNvPr>
          <p:cNvSpPr/>
          <p:nvPr/>
        </p:nvSpPr>
        <p:spPr>
          <a:xfrm>
            <a:off x="218303" y="210065"/>
            <a:ext cx="11755394" cy="6437870"/>
          </a:xfrm>
          <a:prstGeom prst="rect">
            <a:avLst/>
          </a:prstGeom>
          <a:noFill/>
          <a:ln w="381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BA3AE5-0FB8-4948-A421-5CEE1A5E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615FFFBF-F0D2-4BB8-BB9E-3ADC47E3B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23" y="459140"/>
            <a:ext cx="5039035" cy="906849"/>
          </a:xfr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16259" cy="3632200"/>
          </a:xfrm>
        </p:spPr>
        <p:txBody>
          <a:bodyPr>
            <a:normAutofit lnSpcReduction="10000"/>
          </a:bodyPr>
          <a:lstStyle/>
          <a:p>
            <a:pPr marL="457200" lvl="1" indent="0">
              <a:lnSpc>
                <a:spcPct val="90000"/>
              </a:lnSpc>
              <a:buNone/>
            </a:pPr>
            <a:r>
              <a:rPr lang="en-US" sz="1500" b="1" u="sng">
                <a:solidFill>
                  <a:srgbClr val="FFFFFF"/>
                </a:solidFill>
              </a:rPr>
              <a:t>Player Salary Data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FanDuel salary cap data and rules</a:t>
            </a:r>
          </a:p>
          <a:p>
            <a:pPr lvl="1">
              <a:lnSpc>
                <a:spcPct val="90000"/>
              </a:lnSpc>
            </a:pPr>
            <a:r>
              <a:rPr lang="en-US" sz="1500" err="1">
                <a:solidFill>
                  <a:srgbClr val="FFFFFF"/>
                </a:solidFill>
              </a:rPr>
              <a:t>Rotoguru.com</a:t>
            </a:r>
            <a:endParaRPr lang="en-US" sz="150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500" b="1" u="sng">
                <a:solidFill>
                  <a:srgbClr val="FFFFFF"/>
                </a:solidFill>
              </a:rPr>
              <a:t>Weekly matchup data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Pro-football-</a:t>
            </a:r>
            <a:r>
              <a:rPr lang="en-US" sz="1500" err="1">
                <a:solidFill>
                  <a:srgbClr val="FFFFFF"/>
                </a:solidFill>
              </a:rPr>
              <a:t>reference.com</a:t>
            </a:r>
            <a:endParaRPr lang="en-US" sz="150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500" b="1" u="sng">
                <a:solidFill>
                  <a:srgbClr val="FFFFFF"/>
                </a:solidFill>
              </a:rPr>
              <a:t>Other Stats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Can be collected by each team from their own data sources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For Example: catches, historical points, rushing yards, etc.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FFFFFF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500">
              <a:solidFill>
                <a:srgbClr val="FFFFFF"/>
              </a:solidFill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Tx/>
              <a:buChar char="-"/>
            </a:pPr>
            <a:endParaRPr lang="en-US" sz="15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Tx/>
              <a:buChar char="-"/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056B7E-FBD7-4858-966D-9C4DEDA7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4182F31-FAD4-504A-B0C9-E2491EA7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517" y="1432960"/>
            <a:ext cx="3832042" cy="39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93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5516CD-5335-2C42-9D09-F25F4F91D1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272878"/>
            <a:ext cx="4690076" cy="1079843"/>
          </a:xfrm>
          <a:effectLst/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Sample Model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8C797CE-3AFD-4942-9CDD-E651B162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0" y="1625599"/>
            <a:ext cx="5868057" cy="3609409"/>
          </a:xfrm>
          <a:prstGeom prst="rect">
            <a:avLst/>
          </a:prstGeom>
        </p:spPr>
      </p:pic>
      <p:pic>
        <p:nvPicPr>
          <p:cNvPr id="11" name="Picture 10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1F22E01-253C-304F-8B49-3D96A3C3F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43"/>
          <a:stretch/>
        </p:blipFill>
        <p:spPr>
          <a:xfrm>
            <a:off x="7063682" y="599089"/>
            <a:ext cx="4550102" cy="3301105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92E7411B-6D86-004A-944B-D276F1B12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682" y="4075741"/>
            <a:ext cx="3446663" cy="253076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21B519-8E48-A342-9771-24F536AB5251}"/>
              </a:ext>
            </a:extLst>
          </p:cNvPr>
          <p:cNvSpPr/>
          <p:nvPr/>
        </p:nvSpPr>
        <p:spPr>
          <a:xfrm>
            <a:off x="6894786" y="5948855"/>
            <a:ext cx="1618593" cy="31005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2727E9-102B-45FB-88F8-9BE5F01910CD}"/>
              </a:ext>
            </a:extLst>
          </p:cNvPr>
          <p:cNvSpPr/>
          <p:nvPr/>
        </p:nvSpPr>
        <p:spPr>
          <a:xfrm flipH="1">
            <a:off x="637420" y="3092752"/>
            <a:ext cx="10909903" cy="792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162358-B2E6-4AF8-A474-3AD59E6455A0}"/>
              </a:ext>
            </a:extLst>
          </p:cNvPr>
          <p:cNvCxnSpPr/>
          <p:nvPr/>
        </p:nvCxnSpPr>
        <p:spPr>
          <a:xfrm flipH="1" flipV="1">
            <a:off x="3966123" y="2279054"/>
            <a:ext cx="23200" cy="824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7AB46D-4B9B-4B39-8385-8E74DA8F04B1}"/>
              </a:ext>
            </a:extLst>
          </p:cNvPr>
          <p:cNvCxnSpPr>
            <a:cxnSpLocks/>
          </p:cNvCxnSpPr>
          <p:nvPr/>
        </p:nvCxnSpPr>
        <p:spPr>
          <a:xfrm flipH="1" flipV="1">
            <a:off x="10227309" y="2220426"/>
            <a:ext cx="648" cy="1673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79D3B0-F658-4B0F-B0A8-8F4B8D8031BE}"/>
              </a:ext>
            </a:extLst>
          </p:cNvPr>
          <p:cNvCxnSpPr>
            <a:cxnSpLocks/>
          </p:cNvCxnSpPr>
          <p:nvPr/>
        </p:nvCxnSpPr>
        <p:spPr>
          <a:xfrm>
            <a:off x="7129493" y="3890372"/>
            <a:ext cx="4342" cy="602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AFF777E-893B-457C-96D9-309EEA31F453}"/>
              </a:ext>
            </a:extLst>
          </p:cNvPr>
          <p:cNvSpPr/>
          <p:nvPr/>
        </p:nvSpPr>
        <p:spPr>
          <a:xfrm>
            <a:off x="2972731" y="1523267"/>
            <a:ext cx="2231570" cy="695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Sept 28</a:t>
            </a:r>
            <a:r>
              <a:rPr lang="en-US" sz="1600">
                <a:solidFill>
                  <a:schemeClr val="bg1"/>
                </a:solidFill>
              </a:rPr>
              <a:t>: First team submissions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ECAA7-463F-49E2-B882-389D7CA37162}"/>
              </a:ext>
            </a:extLst>
          </p:cNvPr>
          <p:cNvSpPr/>
          <p:nvPr/>
        </p:nvSpPr>
        <p:spPr>
          <a:xfrm>
            <a:off x="9087091" y="1561160"/>
            <a:ext cx="2231570" cy="65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Dec 11</a:t>
            </a:r>
            <a:r>
              <a:rPr lang="en-US" sz="1600">
                <a:solidFill>
                  <a:schemeClr val="bg1"/>
                </a:solidFill>
              </a:rPr>
              <a:t>: Last game of our season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9A190F-91CB-4633-95B9-B95F9EA286A6}"/>
              </a:ext>
            </a:extLst>
          </p:cNvPr>
          <p:cNvSpPr/>
          <p:nvPr/>
        </p:nvSpPr>
        <p:spPr>
          <a:xfrm>
            <a:off x="9261525" y="4341748"/>
            <a:ext cx="2231570" cy="17695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1600" b="1">
                <a:solidFill>
                  <a:schemeClr val="bg1"/>
                </a:solidFill>
              </a:rPr>
              <a:t>Dec 15</a:t>
            </a:r>
            <a:r>
              <a:rPr lang="en-US" sz="1600">
                <a:solidFill>
                  <a:schemeClr val="bg1"/>
                </a:solidFill>
              </a:rPr>
              <a:t>: Contest Winners are announced and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 After Action Review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conducted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8CFD23-5F52-4DCD-AA95-01CE7A362108}"/>
              </a:ext>
            </a:extLst>
          </p:cNvPr>
          <p:cNvCxnSpPr>
            <a:cxnSpLocks/>
          </p:cNvCxnSpPr>
          <p:nvPr/>
        </p:nvCxnSpPr>
        <p:spPr>
          <a:xfrm>
            <a:off x="11068241" y="3154311"/>
            <a:ext cx="13523" cy="1190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C0043D5-5EDB-4D19-BF6E-5D491AE419A2}"/>
              </a:ext>
            </a:extLst>
          </p:cNvPr>
          <p:cNvSpPr/>
          <p:nvPr/>
        </p:nvSpPr>
        <p:spPr>
          <a:xfrm>
            <a:off x="734975" y="1986277"/>
            <a:ext cx="1811289" cy="801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Sept 6</a:t>
            </a:r>
            <a:r>
              <a:rPr lang="en-US" sz="1600">
                <a:solidFill>
                  <a:schemeClr val="bg1"/>
                </a:solidFill>
              </a:rPr>
              <a:t>: Slack announcement of competition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64F0E1-F4D3-440D-A97A-81EBDD8E921E}"/>
              </a:ext>
            </a:extLst>
          </p:cNvPr>
          <p:cNvCxnSpPr>
            <a:cxnSpLocks/>
          </p:cNvCxnSpPr>
          <p:nvPr/>
        </p:nvCxnSpPr>
        <p:spPr>
          <a:xfrm flipH="1" flipV="1">
            <a:off x="1635444" y="2790709"/>
            <a:ext cx="4838" cy="292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9719C9-C18A-409C-B661-3E40DA7D28A2}"/>
              </a:ext>
            </a:extLst>
          </p:cNvPr>
          <p:cNvSpPr txBox="1"/>
          <p:nvPr/>
        </p:nvSpPr>
        <p:spPr>
          <a:xfrm>
            <a:off x="5153025" y="362902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EDD7A5-B01D-47A6-A493-0D33CF1531EC}"/>
              </a:ext>
            </a:extLst>
          </p:cNvPr>
          <p:cNvSpPr/>
          <p:nvPr/>
        </p:nvSpPr>
        <p:spPr>
          <a:xfrm>
            <a:off x="4006926" y="3084263"/>
            <a:ext cx="6252070" cy="7941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Regular Season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83F257-F1CE-43E4-B69C-B88C4F7BA638}"/>
              </a:ext>
            </a:extLst>
          </p:cNvPr>
          <p:cNvSpPr/>
          <p:nvPr/>
        </p:nvSpPr>
        <p:spPr>
          <a:xfrm>
            <a:off x="5988629" y="4481432"/>
            <a:ext cx="2292939" cy="7465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Every Thursday</a:t>
            </a:r>
            <a:r>
              <a:rPr lang="en-US" sz="1600">
                <a:solidFill>
                  <a:schemeClr val="bg1"/>
                </a:solidFill>
              </a:rPr>
              <a:t> team picks due by noon PCT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003BD1D-A92E-4525-A921-04863CFC1BBE}"/>
              </a:ext>
            </a:extLst>
          </p:cNvPr>
          <p:cNvSpPr/>
          <p:nvPr/>
        </p:nvSpPr>
        <p:spPr>
          <a:xfrm>
            <a:off x="10204487" y="3080245"/>
            <a:ext cx="1349565" cy="807904"/>
          </a:xfrm>
          <a:prstGeom prst="round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Post Season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B0417E-87A4-49E9-90A3-90FD80DE56DD}"/>
              </a:ext>
            </a:extLst>
          </p:cNvPr>
          <p:cNvSpPr/>
          <p:nvPr/>
        </p:nvSpPr>
        <p:spPr>
          <a:xfrm>
            <a:off x="642764" y="3084835"/>
            <a:ext cx="3396866" cy="80790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Season Prep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A0FE73-A851-45BC-864D-EC9FEABAFD4B}"/>
              </a:ext>
            </a:extLst>
          </p:cNvPr>
          <p:cNvCxnSpPr>
            <a:cxnSpLocks/>
          </p:cNvCxnSpPr>
          <p:nvPr/>
        </p:nvCxnSpPr>
        <p:spPr>
          <a:xfrm flipH="1" flipV="1">
            <a:off x="6371835" y="2624932"/>
            <a:ext cx="248" cy="480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2C097-1A15-4C34-A1F7-DE243F715ADC}"/>
              </a:ext>
            </a:extLst>
          </p:cNvPr>
          <p:cNvSpPr/>
          <p:nvPr/>
        </p:nvSpPr>
        <p:spPr>
          <a:xfrm>
            <a:off x="5336766" y="1904267"/>
            <a:ext cx="2231570" cy="695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Every </a:t>
            </a:r>
            <a:r>
              <a:rPr lang="en-US" sz="1600" b="1">
                <a:solidFill>
                  <a:schemeClr val="bg1"/>
                </a:solidFill>
              </a:rPr>
              <a:t>Wednesday</a:t>
            </a:r>
            <a:r>
              <a:rPr lang="en-US" sz="1600">
                <a:solidFill>
                  <a:schemeClr val="bg1"/>
                </a:solidFill>
              </a:rPr>
              <a:t> Salaries are released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FA4EC-A1B7-4182-BC06-23A37AD9DDFF}"/>
              </a:ext>
            </a:extLst>
          </p:cNvPr>
          <p:cNvSpPr/>
          <p:nvPr/>
        </p:nvSpPr>
        <p:spPr>
          <a:xfrm>
            <a:off x="6736826" y="1013736"/>
            <a:ext cx="2231570" cy="695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Every </a:t>
            </a:r>
            <a:r>
              <a:rPr lang="en-US" sz="1100" b="1">
                <a:solidFill>
                  <a:schemeClr val="bg1"/>
                </a:solidFill>
              </a:rPr>
              <a:t>Monday Night </a:t>
            </a:r>
            <a:r>
              <a:rPr lang="en-US" sz="1100">
                <a:solidFill>
                  <a:schemeClr val="bg1"/>
                </a:solidFill>
              </a:rPr>
              <a:t>Scores are calculated and weekly winners are determined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D8AD23-0762-496F-B7B2-951061ACB08A}"/>
              </a:ext>
            </a:extLst>
          </p:cNvPr>
          <p:cNvCxnSpPr>
            <a:cxnSpLocks/>
          </p:cNvCxnSpPr>
          <p:nvPr/>
        </p:nvCxnSpPr>
        <p:spPr>
          <a:xfrm flipH="1" flipV="1">
            <a:off x="7753534" y="1706860"/>
            <a:ext cx="18609" cy="1375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11D88AA-A321-A340-AF29-E6BE61A68803}"/>
              </a:ext>
            </a:extLst>
          </p:cNvPr>
          <p:cNvSpPr/>
          <p:nvPr/>
        </p:nvSpPr>
        <p:spPr>
          <a:xfrm>
            <a:off x="2065743" y="4339234"/>
            <a:ext cx="1811289" cy="8017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Sept  11</a:t>
            </a:r>
            <a:r>
              <a:rPr lang="en-US" sz="1600">
                <a:solidFill>
                  <a:schemeClr val="bg1"/>
                </a:solidFill>
              </a:rPr>
              <a:t>: Kickoff meeting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EEA1AA-D965-0D40-9B45-DC8D75DD1F5B}"/>
              </a:ext>
            </a:extLst>
          </p:cNvPr>
          <p:cNvCxnSpPr>
            <a:cxnSpLocks/>
          </p:cNvCxnSpPr>
          <p:nvPr/>
        </p:nvCxnSpPr>
        <p:spPr>
          <a:xfrm flipH="1">
            <a:off x="2964969" y="3891855"/>
            <a:ext cx="1" cy="449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142D-C686-B643-AC4A-23A1476A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B8CF-C188-FC47-9620-3B3A92DEF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55E773-4EEC-4E45-B392-2532835F57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4950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per files on the table">
            <a:extLst>
              <a:ext uri="{FF2B5EF4-FFF2-40B4-BE49-F238E27FC236}">
                <a16:creationId xmlns:a16="http://schemas.microsoft.com/office/drawing/2014/main" id="{89B8248A-F58B-964F-B7C7-F47662387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77" r="90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en-US"/>
              <a:t>Data Science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Agenda:</a:t>
            </a:r>
          </a:p>
          <a:p>
            <a:pPr marL="0" indent="0">
              <a:buNone/>
            </a:pPr>
            <a:r>
              <a:rPr lang="en-US"/>
              <a:t>	Purpose</a:t>
            </a:r>
          </a:p>
          <a:p>
            <a:pPr marL="0" indent="0">
              <a:buNone/>
            </a:pPr>
            <a:r>
              <a:rPr lang="en-US"/>
              <a:t>	Rules</a:t>
            </a:r>
          </a:p>
          <a:p>
            <a:pPr marL="0" indent="0">
              <a:buNone/>
            </a:pPr>
            <a:r>
              <a:rPr lang="en-US"/>
              <a:t>	Winning</a:t>
            </a:r>
          </a:p>
          <a:p>
            <a:pPr marL="0" indent="0">
              <a:buNone/>
            </a:pPr>
            <a:r>
              <a:rPr lang="en-US"/>
              <a:t>	Post Activity</a:t>
            </a:r>
          </a:p>
          <a:p>
            <a:pPr marL="0" indent="0">
              <a:buNone/>
            </a:pPr>
            <a:r>
              <a:rPr lang="en-US"/>
              <a:t>       Time Line</a:t>
            </a:r>
          </a:p>
          <a:p>
            <a:pPr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C1FC8BA-94E6-44F7-B346-6A2215E66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A8329D92-4903-43FF-90F4-878F5D3F1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/>
              <a:t>Purpose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567B1EEF-AB32-40F7-AD5F-41E0EA00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rful ink in water">
            <a:extLst>
              <a:ext uri="{FF2B5EF4-FFF2-40B4-BE49-F238E27FC236}">
                <a16:creationId xmlns:a16="http://schemas.microsoft.com/office/drawing/2014/main" id="{C7F8B988-13D8-5140-8880-2DB378E0A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06" y="1541664"/>
            <a:ext cx="5638853" cy="37639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016" y="1972541"/>
            <a:ext cx="3404372" cy="36322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/>
              <a:t>Purpose: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400"/>
              <a:t>Challenge self</a:t>
            </a:r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400"/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400"/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400"/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400"/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400"/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400"/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400"/>
          </a:p>
          <a:p>
            <a:pPr lvl="1">
              <a:lnSpc>
                <a:spcPct val="90000"/>
              </a:lnSpc>
              <a:buFontTx/>
              <a:buChar char="-"/>
            </a:pPr>
            <a:endParaRPr lang="en-US" sz="140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1400"/>
              <a:t>Competition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/>
          </a:p>
          <a:p>
            <a:pPr>
              <a:lnSpc>
                <a:spcPct val="90000"/>
              </a:lnSpc>
              <a:buFontTx/>
              <a:buChar char="-"/>
            </a:pP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AF921-29E9-A547-B46D-DDA76575DE7A}"/>
              </a:ext>
            </a:extLst>
          </p:cNvPr>
          <p:cNvSpPr txBox="1"/>
          <p:nvPr/>
        </p:nvSpPr>
        <p:spPr>
          <a:xfrm>
            <a:off x="1281888" y="2465202"/>
            <a:ext cx="30700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Grow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Spur Innovation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868050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king hands after meeting in a cafe">
            <a:extLst>
              <a:ext uri="{FF2B5EF4-FFF2-40B4-BE49-F238E27FC236}">
                <a16:creationId xmlns:a16="http://schemas.microsoft.com/office/drawing/2014/main" id="{BCD0C151-CB49-A844-8B25-2B245E8D2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06" r="9091" b="528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105103"/>
            <a:ext cx="4930400" cy="1019504"/>
          </a:xfrm>
        </p:spPr>
        <p:txBody>
          <a:bodyPr>
            <a:normAutofit/>
          </a:bodyPr>
          <a:lstStyle/>
          <a:p>
            <a:r>
              <a:rPr lang="en-US"/>
              <a:t>Contest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33" y="2896476"/>
            <a:ext cx="4921687" cy="36322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b="1" u="sng"/>
              <a:t>General</a:t>
            </a:r>
          </a:p>
          <a:p>
            <a:pPr lvl="1"/>
            <a:r>
              <a:rPr lang="en-US"/>
              <a:t>Model must make picks (honor system)</a:t>
            </a:r>
          </a:p>
          <a:p>
            <a:pPr lvl="1"/>
            <a:r>
              <a:rPr lang="en-US"/>
              <a:t>1-3 members per team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 b="1" u="sng"/>
              <a:t>Weekly Goal</a:t>
            </a:r>
          </a:p>
          <a:p>
            <a:pPr lvl="1"/>
            <a:r>
              <a:rPr lang="en-US"/>
              <a:t>Score most fantasy points compared to other models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 b="1" u="sng"/>
              <a:t>End of Season Goal</a:t>
            </a:r>
          </a:p>
          <a:p>
            <a:pPr lvl="1"/>
            <a:r>
              <a:rPr lang="en-US"/>
              <a:t>Score most fantasy points overall</a:t>
            </a:r>
          </a:p>
          <a:p>
            <a:pPr lvl="2"/>
            <a:r>
              <a:rPr lang="en-US"/>
              <a:t>1st place, 2nd place</a:t>
            </a:r>
          </a:p>
          <a:p>
            <a:pPr lvl="1"/>
            <a:r>
              <a:rPr lang="en-US"/>
              <a:t>Most innovative model</a:t>
            </a:r>
          </a:p>
          <a:p>
            <a:pPr marL="457200" lvl="1" indent="0">
              <a:buNone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 sz="1600"/>
          </a:p>
          <a:p>
            <a:pPr>
              <a:buFontTx/>
              <a:buChar char="-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9322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king hands after meeting in a cafe">
            <a:extLst>
              <a:ext uri="{FF2B5EF4-FFF2-40B4-BE49-F238E27FC236}">
                <a16:creationId xmlns:a16="http://schemas.microsoft.com/office/drawing/2014/main" id="{BCD0C151-CB49-A844-8B25-2B245E8D2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06" r="9091" b="528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7" y="199696"/>
            <a:ext cx="4930400" cy="1019504"/>
          </a:xfrm>
        </p:spPr>
        <p:txBody>
          <a:bodyPr>
            <a:normAutofit/>
          </a:bodyPr>
          <a:lstStyle/>
          <a:p>
            <a:r>
              <a:rPr lang="en-US"/>
              <a:t>Game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33" y="2896476"/>
            <a:ext cx="4921687" cy="36322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b="1" u="sng"/>
              <a:t>Weekly Challenge</a:t>
            </a:r>
          </a:p>
          <a:p>
            <a:pPr lvl="1"/>
            <a:r>
              <a:rPr lang="en-US"/>
              <a:t>$60,000 salary cap</a:t>
            </a:r>
          </a:p>
          <a:p>
            <a:pPr lvl="1"/>
            <a:r>
              <a:rPr lang="en-US"/>
              <a:t>Will pick 9 Players (1 QB, 2 RBs, 3 WRs, 1 FLEX, 1 TE, 1 DEF)</a:t>
            </a:r>
          </a:p>
          <a:p>
            <a:pPr lvl="1"/>
            <a:r>
              <a:rPr lang="en-US"/>
              <a:t>Salaries will be released Wednesday</a:t>
            </a:r>
          </a:p>
          <a:p>
            <a:pPr lvl="1"/>
            <a:r>
              <a:rPr lang="en-US"/>
              <a:t>Rosters From each Team submitted Thursday</a:t>
            </a:r>
          </a:p>
          <a:p>
            <a:pPr lvl="1"/>
            <a:r>
              <a:rPr lang="en-US"/>
              <a:t>14 weeks in the season (NFL weeks 4-17)</a:t>
            </a:r>
          </a:p>
          <a:p>
            <a:pPr lvl="1"/>
            <a:r>
              <a:rPr lang="en-US"/>
              <a:t>No Playoffs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 b="1" u="sng"/>
              <a:t>Quirky Rules</a:t>
            </a:r>
          </a:p>
          <a:p>
            <a:pPr lvl="1"/>
            <a:r>
              <a:rPr lang="en-US"/>
              <a:t>0.5 PPR</a:t>
            </a:r>
          </a:p>
          <a:p>
            <a:pPr lvl="1"/>
            <a:r>
              <a:rPr lang="en-US"/>
              <a:t>No Kickers</a:t>
            </a:r>
          </a:p>
          <a:p>
            <a:pPr marL="457200" lvl="1" indent="0">
              <a:buNone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 sz="1600"/>
          </a:p>
          <a:p>
            <a:pPr>
              <a:buFontTx/>
              <a:buChar char="-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7283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73C86E-51F6-684B-BDC5-845D61807A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-231352"/>
            <a:ext cx="4930400" cy="1559412"/>
          </a:xfrm>
        </p:spPr>
        <p:txBody>
          <a:bodyPr>
            <a:normAutofit/>
          </a:bodyPr>
          <a:lstStyle/>
          <a:p>
            <a:r>
              <a:rPr lang="en-US"/>
              <a:t>Weekly Matchups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CCC6337-82F7-534B-9EF9-6B651F6B5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052" y="1328060"/>
            <a:ext cx="6953896" cy="536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73C86E-51F6-684B-BDC5-845D61807A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-231352"/>
            <a:ext cx="4930400" cy="1559412"/>
          </a:xfrm>
        </p:spPr>
        <p:txBody>
          <a:bodyPr>
            <a:normAutofit/>
          </a:bodyPr>
          <a:lstStyle/>
          <a:p>
            <a:r>
              <a:rPr lang="en-US"/>
              <a:t>Weekly Points</a:t>
            </a:r>
          </a:p>
        </p:txBody>
      </p:sp>
      <p:pic>
        <p:nvPicPr>
          <p:cNvPr id="11" name="Picture 10" descr="Table, Excel&#10;&#10;Description automatically generated">
            <a:extLst>
              <a:ext uri="{FF2B5EF4-FFF2-40B4-BE49-F238E27FC236}">
                <a16:creationId xmlns:a16="http://schemas.microsoft.com/office/drawing/2014/main" id="{C7C45458-F546-BB4C-9978-F11A1B310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3" y="1822883"/>
            <a:ext cx="8047684" cy="3926988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853CC32-1605-0045-9A04-CC2BE59D1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510" y="1918797"/>
            <a:ext cx="2248283" cy="38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973C86E-51F6-684B-BDC5-845D61807A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-231352"/>
            <a:ext cx="4930400" cy="1559412"/>
          </a:xfrm>
        </p:spPr>
        <p:txBody>
          <a:bodyPr>
            <a:normAutofit/>
          </a:bodyPr>
          <a:lstStyle/>
          <a:p>
            <a:r>
              <a:rPr lang="en-US"/>
              <a:t>Weekly Prizes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910" y="2345198"/>
            <a:ext cx="4930400" cy="1747831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r>
              <a:rPr lang="en-US" sz="3300" b="1" u="sng"/>
              <a:t>Each Week</a:t>
            </a:r>
          </a:p>
          <a:p>
            <a:pPr lvl="1"/>
            <a:r>
              <a:rPr lang="en-US" sz="3300"/>
              <a:t>10 weeks in season</a:t>
            </a:r>
          </a:p>
          <a:p>
            <a:pPr lvl="1"/>
            <a:r>
              <a:rPr lang="en-US" sz="3300"/>
              <a:t>BAH swag up for grabs each week</a:t>
            </a:r>
          </a:p>
          <a:p>
            <a:pPr marL="457200" lvl="1" indent="0">
              <a:buNone/>
            </a:pPr>
            <a:endParaRPr lang="en-US" sz="3300"/>
          </a:p>
          <a:p>
            <a:pPr marL="457200" lvl="1" indent="0">
              <a:buNone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75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king hands after meeting in a cafe">
            <a:extLst>
              <a:ext uri="{FF2B5EF4-FFF2-40B4-BE49-F238E27FC236}">
                <a16:creationId xmlns:a16="http://schemas.microsoft.com/office/drawing/2014/main" id="{BCD0C151-CB49-A844-8B25-2B245E8D2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06" r="9091" b="5286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BB03-BF33-D24E-BD43-0434DC908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518982"/>
            <a:ext cx="4930400" cy="943919"/>
          </a:xfrm>
        </p:spPr>
        <p:txBody>
          <a:bodyPr>
            <a:normAutofit/>
          </a:bodyPr>
          <a:lstStyle/>
          <a:p>
            <a:r>
              <a:rPr lang="en-US"/>
              <a:t>End-of-Season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ABA1E-BD3C-794A-89BF-6DCD076C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u="sng"/>
              <a:t>Reward Structure</a:t>
            </a:r>
          </a:p>
          <a:p>
            <a:pPr lvl="1"/>
            <a:r>
              <a:rPr lang="en-US"/>
              <a:t>Each week score the most points to win swag</a:t>
            </a:r>
          </a:p>
          <a:p>
            <a:pPr lvl="1"/>
            <a:r>
              <a:rPr lang="en-US"/>
              <a:t>3 payouts totaling $100 up for grabs</a:t>
            </a:r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 b="1" u="sng"/>
              <a:t>Payouts in Gift cards (TBD) </a:t>
            </a:r>
          </a:p>
          <a:p>
            <a:pPr lvl="1"/>
            <a:r>
              <a:rPr lang="en-US"/>
              <a:t>Highest points scored $50 </a:t>
            </a:r>
          </a:p>
          <a:p>
            <a:pPr lvl="1"/>
            <a:r>
              <a:rPr lang="en-US"/>
              <a:t>Second highest points scored $25</a:t>
            </a:r>
          </a:p>
          <a:p>
            <a:pPr lvl="1"/>
            <a:r>
              <a:rPr lang="en-US"/>
              <a:t>Most innovative model: $25</a:t>
            </a:r>
          </a:p>
          <a:p>
            <a:pPr marL="457200" lvl="1" indent="0">
              <a:buNone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 lvl="1"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00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803A85D3563645A37C41BEFEEC8E47" ma:contentTypeVersion="4" ma:contentTypeDescription="Create a new document." ma:contentTypeScope="" ma:versionID="63fe14650cc32356806ac557efa55c0b">
  <xsd:schema xmlns:xsd="http://www.w3.org/2001/XMLSchema" xmlns:xs="http://www.w3.org/2001/XMLSchema" xmlns:p="http://schemas.microsoft.com/office/2006/metadata/properties" xmlns:ns2="847f6892-553b-4564-add0-d2a97d61dd44" targetNamespace="http://schemas.microsoft.com/office/2006/metadata/properties" ma:root="true" ma:fieldsID="d6f49f4431b1792bace8e37c688e4da2" ns2:_="">
    <xsd:import namespace="847f6892-553b-4564-add0-d2a97d61dd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7f6892-553b-4564-add0-d2a97d61dd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AA66F6-953B-4947-9489-809A24F2D7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7DFE52-EFA5-4680-B0C5-BB2FE8D4FA2E}">
  <ds:schemaRefs>
    <ds:schemaRef ds:uri="847f6892-553b-4564-add0-d2a97d61dd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2830272-7FD3-431C-AE54-4E3D4F23C208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3de9faa6-9fe1-49b3-9a08-227a296b54a6}" enabled="1" method="Privileged" siteId="{d5fe813e-0caa-432a-b2ac-d555aa91bd1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{6B5C3571-6761-BC4B-9FFF-2A6BF132997E}tf10001121_mac</Template>
  <Application>Microsoft Office PowerPoint</Application>
  <PresentationFormat>Widescreen</PresentationFormat>
  <Slides>13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Quotable</vt:lpstr>
      <vt:lpstr>PowerPoint Presentation</vt:lpstr>
      <vt:lpstr>Data Science Challenge</vt:lpstr>
      <vt:lpstr>Purpose</vt:lpstr>
      <vt:lpstr>Contest Rules</vt:lpstr>
      <vt:lpstr>Game Rules</vt:lpstr>
      <vt:lpstr>Weekly Matchups</vt:lpstr>
      <vt:lpstr>Weekly Points</vt:lpstr>
      <vt:lpstr>Weekly Prizes</vt:lpstr>
      <vt:lpstr>End-of-Season</vt:lpstr>
      <vt:lpstr>Data Sources</vt:lpstr>
      <vt:lpstr>Sample Model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Crayton, Ramon [USA]</dc:creator>
  <cp:revision>4</cp:revision>
  <dcterms:created xsi:type="dcterms:W3CDTF">2021-08-20T21:08:36Z</dcterms:created>
  <dcterms:modified xsi:type="dcterms:W3CDTF">2023-09-05T17:51:17Z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0x01010092803A85D3563645A37C41BEFEEC8E47</vt:lpwstr>
  </property>
</Properties>
</file>